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slideLayout" Target="../slideLayouts/slideLayout2.xml"/><Relationship Id="rId2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2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418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73989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Capstone Project: Automated Testing Framework</a:t>
            </a:r>
            <a:endParaRPr lang="en-US" sz="5290" dirty="0"/>
          </a:p>
        </p:txBody>
      </p:sp>
      <p:sp>
        <p:nvSpPr>
          <p:cNvPr id="6" name="Text 1"/>
          <p:cNvSpPr/>
          <p:nvPr/>
        </p:nvSpPr>
        <p:spPr>
          <a:xfrm>
            <a:off x="685800" y="58887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Name : Vishal Pramanik</a:t>
            </a: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635508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Batch : 3 Java Selenium</a:t>
            </a:r>
            <a:endParaRPr lang="en-US" sz="15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2907792"/>
            <a:ext cx="3145536" cy="139903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526280"/>
            <a:ext cx="3145536" cy="1645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2907792"/>
            <a:ext cx="3145536" cy="139903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0" y="4526280"/>
            <a:ext cx="3145536" cy="16459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2907792"/>
            <a:ext cx="3145536" cy="139903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64" y="2907792"/>
            <a:ext cx="3145536" cy="139903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227832"/>
            <a:ext cx="3172968" cy="108813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855464"/>
            <a:ext cx="3172968" cy="13350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0792" y="3227832"/>
            <a:ext cx="3172968" cy="108813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0792" y="4855464"/>
            <a:ext cx="3172968" cy="133502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5784" y="3227832"/>
            <a:ext cx="3172968" cy="108813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0776" y="3227832"/>
            <a:ext cx="3172968" cy="108813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136392"/>
            <a:ext cx="3172968" cy="1280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754880"/>
            <a:ext cx="3172968" cy="12801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0792" y="3136392"/>
            <a:ext cx="3172968" cy="1280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792" y="4754880"/>
            <a:ext cx="3172968" cy="1280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5784" y="3136392"/>
            <a:ext cx="3172968" cy="1280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0776" y="3136392"/>
            <a:ext cx="3172968" cy="1280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75104" y="2907792"/>
            <a:ext cx="585216" cy="585216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75104" y="4526280"/>
            <a:ext cx="585216" cy="58521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0096" y="2907792"/>
            <a:ext cx="585216" cy="585216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096" y="4526280"/>
            <a:ext cx="585216" cy="585216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05088" y="2907792"/>
            <a:ext cx="585216" cy="585216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079224" y="2907792"/>
            <a:ext cx="585216" cy="585216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85800" y="20665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Framework Approach</a:t>
            </a:r>
            <a:endParaRPr lang="en-US" sz="3840" dirty="0"/>
          </a:p>
        </p:txBody>
      </p:sp>
      <p:sp>
        <p:nvSpPr>
          <p:cNvPr id="28" name="Text 1"/>
          <p:cNvSpPr/>
          <p:nvPr/>
        </p:nvSpPr>
        <p:spPr>
          <a:xfrm>
            <a:off x="2185416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29" name="Text 2"/>
          <p:cNvSpPr/>
          <p:nvPr/>
        </p:nvSpPr>
        <p:spPr>
          <a:xfrm>
            <a:off x="914400" y="364845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Page Object Model (POM)</a:t>
            </a:r>
            <a:endParaRPr lang="en-US" sz="1530" dirty="0"/>
          </a:p>
        </p:txBody>
      </p:sp>
      <p:sp>
        <p:nvSpPr>
          <p:cNvPr id="30" name="Text 3"/>
          <p:cNvSpPr/>
          <p:nvPr/>
        </p:nvSpPr>
        <p:spPr>
          <a:xfrm>
            <a:off x="2185416" y="4599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2300" dirty="0"/>
          </a:p>
        </p:txBody>
      </p:sp>
      <p:sp>
        <p:nvSpPr>
          <p:cNvPr id="31" name="Text 4"/>
          <p:cNvSpPr/>
          <p:nvPr/>
        </p:nvSpPr>
        <p:spPr>
          <a:xfrm>
            <a:off x="914400" y="5276088"/>
            <a:ext cx="272491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Cross-Browser: Chrome, Firefox</a:t>
            </a:r>
            <a:endParaRPr lang="en-US" sz="1530" dirty="0"/>
          </a:p>
        </p:txBody>
      </p:sp>
      <p:sp>
        <p:nvSpPr>
          <p:cNvPr id="32" name="Text 5"/>
          <p:cNvSpPr/>
          <p:nvPr/>
        </p:nvSpPr>
        <p:spPr>
          <a:xfrm>
            <a:off x="4279392" y="364845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TestNG with parallel testing</a:t>
            </a:r>
            <a:endParaRPr lang="en-US" sz="1530" dirty="0"/>
          </a:p>
        </p:txBody>
      </p:sp>
      <p:sp>
        <p:nvSpPr>
          <p:cNvPr id="33" name="Text 6"/>
          <p:cNvSpPr/>
          <p:nvPr/>
        </p:nvSpPr>
        <p:spPr>
          <a:xfrm>
            <a:off x="5550408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00" dirty="0"/>
          </a:p>
        </p:txBody>
      </p:sp>
      <p:sp>
        <p:nvSpPr>
          <p:cNvPr id="34" name="Text 7"/>
          <p:cNvSpPr/>
          <p:nvPr/>
        </p:nvSpPr>
        <p:spPr>
          <a:xfrm>
            <a:off x="4279392" y="5276088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Extent Reports</a:t>
            </a:r>
            <a:endParaRPr lang="en-US" sz="1530" dirty="0"/>
          </a:p>
        </p:txBody>
      </p:sp>
      <p:sp>
        <p:nvSpPr>
          <p:cNvPr id="35" name="Text 8"/>
          <p:cNvSpPr/>
          <p:nvPr/>
        </p:nvSpPr>
        <p:spPr>
          <a:xfrm>
            <a:off x="5550408" y="4599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2300" dirty="0"/>
          </a:p>
        </p:txBody>
      </p:sp>
      <p:sp>
        <p:nvSpPr>
          <p:cNvPr id="36" name="Text 9"/>
          <p:cNvSpPr/>
          <p:nvPr/>
        </p:nvSpPr>
        <p:spPr>
          <a:xfrm>
            <a:off x="7644384" y="364845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Cucumber BDD with Gherkin</a:t>
            </a:r>
            <a:endParaRPr lang="en-US" sz="1530" dirty="0"/>
          </a:p>
        </p:txBody>
      </p:sp>
      <p:sp>
        <p:nvSpPr>
          <p:cNvPr id="37" name="Text 10"/>
          <p:cNvSpPr/>
          <p:nvPr/>
        </p:nvSpPr>
        <p:spPr>
          <a:xfrm>
            <a:off x="8915400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00" dirty="0"/>
          </a:p>
        </p:txBody>
      </p:sp>
      <p:sp>
        <p:nvSpPr>
          <p:cNvPr id="38" name="Text 11"/>
          <p:cNvSpPr/>
          <p:nvPr/>
        </p:nvSpPr>
        <p:spPr>
          <a:xfrm>
            <a:off x="11009376" y="364845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Data-Driven Testing</a:t>
            </a:r>
            <a:endParaRPr lang="en-US" sz="1530" dirty="0"/>
          </a:p>
        </p:txBody>
      </p:sp>
      <p:sp>
        <p:nvSpPr>
          <p:cNvPr id="39" name="Text 12"/>
          <p:cNvSpPr/>
          <p:nvPr/>
        </p:nvSpPr>
        <p:spPr>
          <a:xfrm>
            <a:off x="12280392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011680"/>
            <a:ext cx="6263640" cy="4133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76" y="2011680"/>
            <a:ext cx="6263640" cy="41330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069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795528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795528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Screenshot of POM.XML</a:t>
            </a: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7580376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9" name="Text 4"/>
          <p:cNvSpPr/>
          <p:nvPr/>
        </p:nvSpPr>
        <p:spPr>
          <a:xfrm>
            <a:off x="7580376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Screenshot of TESTNG.XML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752344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8" y="2752344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4" y="2752344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8105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Jira Screenshot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5586984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6071616"/>
            <a:ext cx="4005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10 Test Case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5586984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6071616"/>
            <a:ext cx="4005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 Epics and Bugs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5586984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6071616"/>
            <a:ext cx="4005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Report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4952"/>
            <a:ext cx="4297680" cy="12801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4297680" cy="12801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044952"/>
            <a:ext cx="4297680" cy="12801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526280"/>
            <a:ext cx="4297680" cy="128016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044952"/>
            <a:ext cx="4297680" cy="128016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526280"/>
            <a:ext cx="4297680" cy="128016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" y="3666744"/>
            <a:ext cx="4233672" cy="6400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5138928"/>
            <a:ext cx="4233672" cy="64008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2936" y="3666744"/>
            <a:ext cx="4233672" cy="64008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936" y="5138928"/>
            <a:ext cx="4233672" cy="64008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2640" y="3666744"/>
            <a:ext cx="4233672" cy="6400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2640" y="5138928"/>
            <a:ext cx="4233672" cy="6400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088" y="3063240"/>
            <a:ext cx="4270248" cy="62179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088" y="4535424"/>
            <a:ext cx="4270248" cy="62179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4648" y="3063240"/>
            <a:ext cx="4270248" cy="621792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4648" y="4535424"/>
            <a:ext cx="4270248" cy="621792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74352" y="3063240"/>
            <a:ext cx="4270248" cy="621792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4352" y="4535424"/>
            <a:ext cx="4270248" cy="621792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2219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Deliverables</a:t>
            </a:r>
            <a:endParaRPr lang="en-US" sz="3840" dirty="0"/>
          </a:p>
        </p:txBody>
      </p:sp>
      <p:sp>
        <p:nvSpPr>
          <p:cNvPr id="23" name="Text 1"/>
          <p:cNvSpPr/>
          <p:nvPr/>
        </p:nvSpPr>
        <p:spPr>
          <a:xfrm>
            <a:off x="914400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Manual test cases</a:t>
            </a:r>
            <a:endParaRPr lang="en-US" sz="1530" dirty="0"/>
          </a:p>
        </p:txBody>
      </p:sp>
      <p:sp>
        <p:nvSpPr>
          <p:cNvPr id="24" name="Text 2"/>
          <p:cNvSpPr/>
          <p:nvPr/>
        </p:nvSpPr>
        <p:spPr>
          <a:xfrm>
            <a:off x="2761488" y="3191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5" name="Text 3"/>
          <p:cNvSpPr/>
          <p:nvPr/>
        </p:nvSpPr>
        <p:spPr>
          <a:xfrm>
            <a:off x="914400" y="53309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Cross-browser results</a:t>
            </a:r>
            <a:endParaRPr lang="en-US" sz="1530" dirty="0"/>
          </a:p>
        </p:txBody>
      </p:sp>
      <p:sp>
        <p:nvSpPr>
          <p:cNvPr id="26" name="Text 4"/>
          <p:cNvSpPr/>
          <p:nvPr/>
        </p:nvSpPr>
        <p:spPr>
          <a:xfrm>
            <a:off x="2761488" y="46634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7" name="Text 5"/>
          <p:cNvSpPr/>
          <p:nvPr/>
        </p:nvSpPr>
        <p:spPr>
          <a:xfrm>
            <a:off x="5394960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Automation scripts</a:t>
            </a:r>
            <a:endParaRPr lang="en-US" sz="1530" dirty="0"/>
          </a:p>
        </p:txBody>
      </p:sp>
      <p:sp>
        <p:nvSpPr>
          <p:cNvPr id="28" name="Text 6"/>
          <p:cNvSpPr/>
          <p:nvPr/>
        </p:nvSpPr>
        <p:spPr>
          <a:xfrm>
            <a:off x="5394960" y="53309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Screenshots and logs</a:t>
            </a:r>
            <a:endParaRPr lang="en-US" sz="1530" dirty="0"/>
          </a:p>
        </p:txBody>
      </p:sp>
      <p:sp>
        <p:nvSpPr>
          <p:cNvPr id="29" name="Text 7"/>
          <p:cNvSpPr/>
          <p:nvPr/>
        </p:nvSpPr>
        <p:spPr>
          <a:xfrm>
            <a:off x="7251192" y="3191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30" name="Text 8"/>
          <p:cNvSpPr/>
          <p:nvPr/>
        </p:nvSpPr>
        <p:spPr>
          <a:xfrm>
            <a:off x="7251192" y="46634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1" name="Text 9"/>
          <p:cNvSpPr/>
          <p:nvPr/>
        </p:nvSpPr>
        <p:spPr>
          <a:xfrm>
            <a:off x="9884664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Extent Reports with screenshots</a:t>
            </a:r>
            <a:endParaRPr lang="en-US" sz="1530" dirty="0"/>
          </a:p>
        </p:txBody>
      </p:sp>
      <p:sp>
        <p:nvSpPr>
          <p:cNvPr id="32" name="Text 10"/>
          <p:cNvSpPr/>
          <p:nvPr/>
        </p:nvSpPr>
        <p:spPr>
          <a:xfrm>
            <a:off x="9884664" y="53309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Zipped project folder</a:t>
            </a:r>
            <a:endParaRPr lang="en-US" sz="1530" dirty="0"/>
          </a:p>
        </p:txBody>
      </p:sp>
      <p:sp>
        <p:nvSpPr>
          <p:cNvPr id="33" name="Text 11"/>
          <p:cNvSpPr/>
          <p:nvPr/>
        </p:nvSpPr>
        <p:spPr>
          <a:xfrm>
            <a:off x="11740896" y="31912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34" name="Text 12"/>
          <p:cNvSpPr/>
          <p:nvPr/>
        </p:nvSpPr>
        <p:spPr>
          <a:xfrm>
            <a:off x="11740896" y="46634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19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011680"/>
            <a:ext cx="6263640" cy="4133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76" y="2011680"/>
            <a:ext cx="6263640" cy="41330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069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795528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795528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Cucumber-html-Report</a:t>
            </a: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7580376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9" name="Text 4"/>
          <p:cNvSpPr/>
          <p:nvPr/>
        </p:nvSpPr>
        <p:spPr>
          <a:xfrm>
            <a:off x="7580376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Screenshot of failed Test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0040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4471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Project Overview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5394960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Key Goals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4471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Objective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6318504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Team and Collaboration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5394960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Project Flow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4471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Target Applications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5394960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Framework Approach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10991088" y="4471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Tools and Technology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10991088" y="5394960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Deliverables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69664"/>
            <a:ext cx="6537960" cy="502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64608"/>
            <a:ext cx="6537960" cy="502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169664"/>
            <a:ext cx="6537960" cy="502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864608"/>
            <a:ext cx="653796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28803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Objective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370332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Develop an end-to-end automated testing and CI/CD workflow using: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4297680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Selenium WebDriver and TestNG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4992624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Git for version control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7644384" y="4297680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Jenkins for CI/CD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7644384" y="4992624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JIRA for test and defect tracking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39512"/>
            <a:ext cx="3172968" cy="694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92" y="5239512"/>
            <a:ext cx="3172968" cy="6949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239512"/>
            <a:ext cx="3172968" cy="6949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776" y="5239512"/>
            <a:ext cx="3172968" cy="6949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44074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Websites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5458968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SauceDemo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4279392" y="5458968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nopCommerce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7644384" y="5458968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Automation Exercise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11009376" y="5458968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BStackDemo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5800" y="2167128"/>
          <a:ext cx="13267944" cy="4736592"/>
        </p:xfrm>
        <a:graphic>
          <a:graphicData uri="http://schemas.openxmlformats.org/drawingml/2006/table">
            <a:tbl>
              <a:tblPr/>
              <a:tblGrid>
                <a:gridCol w="6629400"/>
                <a:gridCol w="6629400"/>
              </a:tblGrid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Technology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Purpose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Java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Programming language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Selenium WebDriver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Browser automation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TestNG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Testing framework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Maven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Dependency &amp; build management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Jira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Test management &amp; defect tracking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Extent Reports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Custom HTML reports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GitHub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Version control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Jenkins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Medium" pitchFamily="34" charset="0"/>
                          <a:ea typeface="思源黑体-Medium" pitchFamily="34" charset="-122"/>
                          <a:cs typeface="思源黑体-Medium" pitchFamily="34" charset="-120"/>
                        </a:rPr>
                        <a:t>CI/CD automation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685800" y="13441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Tools and Technology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31336"/>
            <a:ext cx="4297680" cy="502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4297680" cy="502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831336"/>
            <a:ext cx="4297680" cy="5029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526280"/>
            <a:ext cx="4297680" cy="5029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831336"/>
            <a:ext cx="4297680" cy="5029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526280"/>
            <a:ext cx="4297680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9992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Key Goals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9593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Automate functional testing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65429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Implement Cucumber BDD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394960" y="39593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Git/GitHub for version control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94960" y="465429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Generate ExtentReports with screenshots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884664" y="39593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Track requirements and bugs in JIRA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84664" y="465429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Integrate with Jenkins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87882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87882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014984"/>
            <a:ext cx="13240512" cy="71963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56" y="1115568"/>
            <a:ext cx="12701016" cy="69860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1106424"/>
            <a:ext cx="246888" cy="2468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539496"/>
            <a:ext cx="132679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40"/>
              </a:lnSpc>
              <a:buNone/>
            </a:pPr>
            <a:r>
              <a:rPr lang="en-US" sz="211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Project Structure</a:t>
            </a:r>
            <a:endParaRPr lang="en-US" sz="2110" dirty="0"/>
          </a:p>
        </p:txBody>
      </p:sp>
      <p:sp>
        <p:nvSpPr>
          <p:cNvPr id="8" name="Text 1"/>
          <p:cNvSpPr/>
          <p:nvPr/>
        </p:nvSpPr>
        <p:spPr>
          <a:xfrm>
            <a:off x="877824" y="1124712"/>
            <a:ext cx="8229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105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050" dirty="0"/>
          </a:p>
        </p:txBody>
      </p:sp>
      <p:sp>
        <p:nvSpPr>
          <p:cNvPr id="9" name="Text 2"/>
          <p:cNvSpPr/>
          <p:nvPr/>
        </p:nvSpPr>
        <p:spPr>
          <a:xfrm>
            <a:off x="1133856" y="1115568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selenium-capstone/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0" name="Text 3"/>
          <p:cNvSpPr/>
          <p:nvPr/>
        </p:nvSpPr>
        <p:spPr>
          <a:xfrm>
            <a:off x="1133856" y="141732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pom.xml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1" name="Text 4"/>
          <p:cNvSpPr/>
          <p:nvPr/>
        </p:nvSpPr>
        <p:spPr>
          <a:xfrm>
            <a:off x="1133856" y="1709928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README.md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2" name="Text 5"/>
          <p:cNvSpPr/>
          <p:nvPr/>
        </p:nvSpPr>
        <p:spPr>
          <a:xfrm>
            <a:off x="1133856" y="201168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testng.xml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3" name="Text 6"/>
          <p:cNvSpPr/>
          <p:nvPr/>
        </p:nvSpPr>
        <p:spPr>
          <a:xfrm>
            <a:off x="1133856" y="231343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src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4" name="Text 7"/>
          <p:cNvSpPr/>
          <p:nvPr/>
        </p:nvSpPr>
        <p:spPr>
          <a:xfrm>
            <a:off x="1133856" y="260604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├── main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5" name="Text 8"/>
          <p:cNvSpPr/>
          <p:nvPr/>
        </p:nvSpPr>
        <p:spPr>
          <a:xfrm>
            <a:off x="1133856" y="290779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└── java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6" name="Text 9"/>
          <p:cNvSpPr/>
          <p:nvPr/>
        </p:nvSpPr>
        <p:spPr>
          <a:xfrm>
            <a:off x="1133856" y="320040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    ├── pages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7" name="Text 10"/>
          <p:cNvSpPr/>
          <p:nvPr/>
        </p:nvSpPr>
        <p:spPr>
          <a:xfrm>
            <a:off x="1133856" y="350215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    └── utils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8" name="Text 11"/>
          <p:cNvSpPr/>
          <p:nvPr/>
        </p:nvSpPr>
        <p:spPr>
          <a:xfrm>
            <a:off x="1133856" y="379476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19" name="Text 12"/>
          <p:cNvSpPr/>
          <p:nvPr/>
        </p:nvSpPr>
        <p:spPr>
          <a:xfrm>
            <a:off x="1133856" y="409651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├── test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0" name="Text 13"/>
          <p:cNvSpPr/>
          <p:nvPr/>
        </p:nvSpPr>
        <p:spPr>
          <a:xfrm>
            <a:off x="1133856" y="438912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├── java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1" name="Text 14"/>
          <p:cNvSpPr/>
          <p:nvPr/>
        </p:nvSpPr>
        <p:spPr>
          <a:xfrm>
            <a:off x="1133856" y="469087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│   ├── runners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2" name="Text 15"/>
          <p:cNvSpPr/>
          <p:nvPr/>
        </p:nvSpPr>
        <p:spPr>
          <a:xfrm>
            <a:off x="1133856" y="498348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│   └── stepDefinitions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3" name="Text 16"/>
          <p:cNvSpPr/>
          <p:nvPr/>
        </p:nvSpPr>
        <p:spPr>
          <a:xfrm>
            <a:off x="1133856" y="528523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│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4" name="Text 17"/>
          <p:cNvSpPr/>
          <p:nvPr/>
        </p:nvSpPr>
        <p:spPr>
          <a:xfrm>
            <a:off x="1133856" y="5577840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└── resources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5" name="Text 18"/>
          <p:cNvSpPr/>
          <p:nvPr/>
        </p:nvSpPr>
        <p:spPr>
          <a:xfrm>
            <a:off x="1133856" y="587959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    ├── features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6" name="Text 19"/>
          <p:cNvSpPr/>
          <p:nvPr/>
        </p:nvSpPr>
        <p:spPr>
          <a:xfrm>
            <a:off x="1133856" y="6181344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   │       └── config.properties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7" name="Text 20"/>
          <p:cNvSpPr/>
          <p:nvPr/>
        </p:nvSpPr>
        <p:spPr>
          <a:xfrm>
            <a:off x="1133856" y="647395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│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8" name="Text 21"/>
          <p:cNvSpPr/>
          <p:nvPr/>
        </p:nvSpPr>
        <p:spPr>
          <a:xfrm>
            <a:off x="1133856" y="6775704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reports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29" name="Text 22"/>
          <p:cNvSpPr/>
          <p:nvPr/>
        </p:nvSpPr>
        <p:spPr>
          <a:xfrm>
            <a:off x="1133856" y="706831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target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30" name="Text 23"/>
          <p:cNvSpPr/>
          <p:nvPr/>
        </p:nvSpPr>
        <p:spPr>
          <a:xfrm>
            <a:off x="1133856" y="7370064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├── test-output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31" name="Text 24"/>
          <p:cNvSpPr/>
          <p:nvPr/>
        </p:nvSpPr>
        <p:spPr>
          <a:xfrm>
            <a:off x="1133856" y="7662672"/>
            <a:ext cx="1270101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80"/>
              </a:lnSpc>
              <a:buNone/>
            </a:pPr>
            <a:r>
              <a:rPr lang="en-US" sz="126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└── src</a:t>
            </a:r>
            <a:endParaRPr lang="en-US" sz="1260" dirty="0"/>
          </a:p>
          <a:p>
            <a:pPr algn="l" indent="0" marL="0">
              <a:lnSpc>
                <a:spcPts val="1580"/>
              </a:lnSpc>
              <a:buNone/>
            </a:pPr>
            <a:endParaRPr lang="en-US" sz="1260" dirty="0"/>
          </a:p>
        </p:txBody>
      </p:sp>
      <p:sp>
        <p:nvSpPr>
          <p:cNvPr id="32" name="Text 25"/>
          <p:cNvSpPr/>
          <p:nvPr/>
        </p:nvSpPr>
        <p:spPr>
          <a:xfrm>
            <a:off x="1133856" y="7964424"/>
            <a:ext cx="12701016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011680"/>
            <a:ext cx="6263640" cy="4133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76" y="2011680"/>
            <a:ext cx="6263640" cy="41330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069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Jenkins Screenshot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795528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795528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7580376" y="6336792"/>
            <a:ext cx="62636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9" name="Text 4"/>
          <p:cNvSpPr/>
          <p:nvPr/>
        </p:nvSpPr>
        <p:spPr>
          <a:xfrm>
            <a:off x="7580376" y="6821424"/>
            <a:ext cx="626364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69464"/>
            <a:ext cx="4297680" cy="17647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4297680" cy="1764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569464"/>
            <a:ext cx="4297680" cy="17647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526280"/>
            <a:ext cx="4297680" cy="17647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2569464"/>
            <a:ext cx="4297680" cy="1764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383280"/>
            <a:ext cx="3849624" cy="7315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5330952"/>
            <a:ext cx="3849624" cy="7315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4960" y="3383280"/>
            <a:ext cx="3849624" cy="7315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960" y="5330952"/>
            <a:ext cx="3849624" cy="73152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4664" y="3383280"/>
            <a:ext cx="3849624" cy="73152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112" y="2779776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112" y="4736592"/>
            <a:ext cx="420624" cy="420624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5816" y="2779776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5816" y="4736592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76" y="2779776"/>
            <a:ext cx="420624" cy="42062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17373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Project Flow</a:t>
            </a:r>
            <a:endParaRPr lang="en-US" sz="3840" dirty="0"/>
          </a:p>
        </p:txBody>
      </p:sp>
      <p:sp>
        <p:nvSpPr>
          <p:cNvPr id="20" name="Text 1"/>
          <p:cNvSpPr/>
          <p:nvPr/>
        </p:nvSpPr>
        <p:spPr>
          <a:xfrm>
            <a:off x="1033272" y="280720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1" name="Text 2"/>
          <p:cNvSpPr/>
          <p:nvPr/>
        </p:nvSpPr>
        <p:spPr>
          <a:xfrm>
            <a:off x="914400" y="3383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Setup</a:t>
            </a:r>
            <a:endParaRPr lang="en-US" sz="1920" dirty="0"/>
          </a:p>
        </p:txBody>
      </p:sp>
      <p:sp>
        <p:nvSpPr>
          <p:cNvPr id="22" name="Text 3"/>
          <p:cNvSpPr/>
          <p:nvPr/>
        </p:nvSpPr>
        <p:spPr>
          <a:xfrm>
            <a:off x="914400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Initialize GitHub repo and project</a:t>
            </a:r>
            <a:endParaRPr lang="en-US" sz="1530" dirty="0"/>
          </a:p>
        </p:txBody>
      </p:sp>
      <p:sp>
        <p:nvSpPr>
          <p:cNvPr id="23" name="Text 4"/>
          <p:cNvSpPr/>
          <p:nvPr/>
        </p:nvSpPr>
        <p:spPr>
          <a:xfrm>
            <a:off x="1033272" y="4764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4" name="Text 5"/>
          <p:cNvSpPr/>
          <p:nvPr/>
        </p:nvSpPr>
        <p:spPr>
          <a:xfrm>
            <a:off x="914400" y="533095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CI/CD</a:t>
            </a:r>
            <a:endParaRPr lang="en-US" sz="1920" dirty="0"/>
          </a:p>
        </p:txBody>
      </p:sp>
      <p:sp>
        <p:nvSpPr>
          <p:cNvPr id="25" name="Text 6"/>
          <p:cNvSpPr/>
          <p:nvPr/>
        </p:nvSpPr>
        <p:spPr>
          <a:xfrm>
            <a:off x="914400" y="581558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Run tests via Jenkins</a:t>
            </a:r>
            <a:endParaRPr lang="en-US" sz="1530" dirty="0"/>
          </a:p>
        </p:txBody>
      </p:sp>
      <p:sp>
        <p:nvSpPr>
          <p:cNvPr id="26" name="Text 7"/>
          <p:cNvSpPr/>
          <p:nvPr/>
        </p:nvSpPr>
        <p:spPr>
          <a:xfrm>
            <a:off x="5522976" y="280720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7" name="Text 8"/>
          <p:cNvSpPr/>
          <p:nvPr/>
        </p:nvSpPr>
        <p:spPr>
          <a:xfrm>
            <a:off x="5394960" y="3383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Automation</a:t>
            </a:r>
            <a:endParaRPr lang="en-US" sz="1920" dirty="0"/>
          </a:p>
        </p:txBody>
      </p:sp>
      <p:sp>
        <p:nvSpPr>
          <p:cNvPr id="28" name="Text 9"/>
          <p:cNvSpPr/>
          <p:nvPr/>
        </p:nvSpPr>
        <p:spPr>
          <a:xfrm>
            <a:off x="5394960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Develop Selenium scripts</a:t>
            </a:r>
            <a:endParaRPr lang="en-US" sz="1530" dirty="0"/>
          </a:p>
        </p:txBody>
      </p:sp>
      <p:sp>
        <p:nvSpPr>
          <p:cNvPr id="29" name="Text 10"/>
          <p:cNvSpPr/>
          <p:nvPr/>
        </p:nvSpPr>
        <p:spPr>
          <a:xfrm>
            <a:off x="5522976" y="4764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0" name="Text 11"/>
          <p:cNvSpPr/>
          <p:nvPr/>
        </p:nvSpPr>
        <p:spPr>
          <a:xfrm>
            <a:off x="5394960" y="533095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Reporting</a:t>
            </a:r>
            <a:endParaRPr lang="en-US" sz="1920" dirty="0"/>
          </a:p>
        </p:txBody>
      </p:sp>
      <p:sp>
        <p:nvSpPr>
          <p:cNvPr id="31" name="Text 12"/>
          <p:cNvSpPr/>
          <p:nvPr/>
        </p:nvSpPr>
        <p:spPr>
          <a:xfrm>
            <a:off x="5394960" y="581558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Analyze ExtentReports</a:t>
            </a:r>
            <a:endParaRPr lang="en-US" sz="1530" dirty="0"/>
          </a:p>
        </p:txBody>
      </p:sp>
      <p:sp>
        <p:nvSpPr>
          <p:cNvPr id="32" name="Text 13"/>
          <p:cNvSpPr/>
          <p:nvPr/>
        </p:nvSpPr>
        <p:spPr>
          <a:xfrm>
            <a:off x="10012680" y="280720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33" name="Text 14"/>
          <p:cNvSpPr/>
          <p:nvPr/>
        </p:nvSpPr>
        <p:spPr>
          <a:xfrm>
            <a:off x="9884664" y="338328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SemiBold" pitchFamily="34" charset="0"/>
                <a:ea typeface="思源黑体-SemiBold" pitchFamily="34" charset="-122"/>
                <a:cs typeface="思源黑体-SemiBold" pitchFamily="34" charset="-120"/>
              </a:rPr>
              <a:t>JIRA</a:t>
            </a:r>
            <a:endParaRPr lang="en-US" sz="1920" dirty="0"/>
          </a:p>
        </p:txBody>
      </p:sp>
      <p:sp>
        <p:nvSpPr>
          <p:cNvPr id="34" name="Text 15"/>
          <p:cNvSpPr/>
          <p:nvPr/>
        </p:nvSpPr>
        <p:spPr>
          <a:xfrm>
            <a:off x="9884664" y="385876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Manage user stories and bugs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2025-09-08T03:35:52Z</dcterms:created>
  <dcterms:modified xsi:type="dcterms:W3CDTF">2025-09-08T03:35:52Z</dcterms:modified>
</cp:coreProperties>
</file>